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446BC1-5904-48FB-94D9-7AA9443BDE5C}">
  <a:tblStyle styleId="{AD446BC1-5904-48FB-94D9-7AA9443BDE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7" Type="http://schemas.openxmlformats.org/officeDocument/2006/relationships/slide" Target="slides/slide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03f6406ca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403f6406ca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03f6406c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403f6406c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03f6406ca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403f6406ca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03f6406ca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03f6406ca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03f6406ca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403f6406ca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37a3638f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37a3638f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37a3638f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37a3638f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03f6406c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03f6406c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37a3638f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37a3638f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37a3638f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437a3638f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03f6406ca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03f6406ca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03f6406ca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03f6406ca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03f6406c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03f6406c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7" Type="http://schemas.openxmlformats.org/officeDocument/2006/relationships/image" Target="../media/image16.jpg"/><Relationship Id="rId8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7" Type="http://schemas.openxmlformats.org/officeDocument/2006/relationships/image" Target="../media/image10.jpg"/><Relationship Id="rId8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/>
              <a:t>Using Spherical Slepian Functions to Estimate Regional Ice Loss from Glaciers</a:t>
            </a:r>
            <a:endParaRPr sz="4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Mateo De La Torre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Mentor: Christopher Harig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University of Arizona Department of Geosciences</a:t>
            </a:r>
            <a:endParaRPr sz="2000"/>
          </a:p>
        </p:txBody>
      </p:sp>
      <p:pic>
        <p:nvPicPr>
          <p:cNvPr id="56" name="Google Shape;56;p13" title="azsgc_logo_transparent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2340" y="4339350"/>
            <a:ext cx="504810" cy="6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NSF_Official_logo_High_Res_1200pp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51" y="4304051"/>
            <a:ext cx="744499" cy="74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Arizona_Wildcats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557" y="4380675"/>
            <a:ext cx="639795" cy="59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nic_web300x250ppi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525" y="4339355"/>
            <a:ext cx="639800" cy="673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79" name="Google Shape;179;p22"/>
          <p:cNvSpPr txBox="1"/>
          <p:nvPr>
            <p:ph idx="1" type="body"/>
          </p:nvPr>
        </p:nvSpPr>
        <p:spPr>
          <a:xfrm>
            <a:off x="311700" y="1386850"/>
            <a:ext cx="8520600" cy="24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Christopher Harig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Eric Cicero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En-Chi Lee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Arizona Space Grant Consortium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UA Department of Geosciences</a:t>
            </a:r>
            <a:endParaRPr/>
          </a:p>
        </p:txBody>
      </p:sp>
      <p:pic>
        <p:nvPicPr>
          <p:cNvPr id="180" name="Google Shape;180;p22" title="azsgc_logo_transparent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2340" y="4339350"/>
            <a:ext cx="504810" cy="6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 title="NSF_Official_logo_High_Res_1200pp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51" y="4304051"/>
            <a:ext cx="744499" cy="74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 title="Arizona_Wildcats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557" y="4380675"/>
            <a:ext cx="639795" cy="59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 title="nic_web300x250ppi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525" y="4339355"/>
            <a:ext cx="639800" cy="673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2918700" y="1999050"/>
            <a:ext cx="330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/>
              <a:t>Thank You</a:t>
            </a:r>
            <a:endParaRPr sz="3020"/>
          </a:p>
        </p:txBody>
      </p:sp>
      <p:pic>
        <p:nvPicPr>
          <p:cNvPr id="189" name="Google Shape;189;p23" title="azsgc_logo_transparent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2340" y="4339350"/>
            <a:ext cx="504810" cy="6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 title="NSF_Official_logo_High_Res_1200pp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51" y="4304051"/>
            <a:ext cx="744499" cy="74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 title="Arizona_Wildcats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557" y="4380675"/>
            <a:ext cx="639795" cy="59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 title="nic_web300x250ppi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525" y="4339355"/>
            <a:ext cx="639800" cy="673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/>
        </p:nvSpPr>
        <p:spPr>
          <a:xfrm>
            <a:off x="3067840" y="4496775"/>
            <a:ext cx="3626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Principal approach and workflow of the intercomparison exercise. The GlaMBIE Team, 2025</a:t>
            </a:r>
            <a:endParaRPr sz="1000"/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175" y="108650"/>
            <a:ext cx="6651725" cy="438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900" y="56200"/>
            <a:ext cx="4694201" cy="451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/>
        </p:nvSpPr>
        <p:spPr>
          <a:xfrm>
            <a:off x="3072000" y="4570063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Time series of cumulative mass anomalies for all RGI regions</a:t>
            </a:r>
            <a:r>
              <a:rPr lang="en" sz="1000"/>
              <a:t>. Wouters et. al., 2025</a:t>
            </a: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813" y="113900"/>
            <a:ext cx="4998375" cy="45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 txBox="1"/>
          <p:nvPr/>
        </p:nvSpPr>
        <p:spPr>
          <a:xfrm>
            <a:off x="3072000" y="4650888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Annual and cumulative glacier mass change from 2000 to 2023.</a:t>
            </a:r>
            <a:r>
              <a:rPr lang="en" sz="1000"/>
              <a:t> The GlaMBIE Team, 2025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153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760913"/>
            <a:ext cx="4323300" cy="7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Glaciers are losing </a:t>
            </a:r>
            <a:r>
              <a:rPr lang="en"/>
              <a:t>significant</a:t>
            </a:r>
            <a:r>
              <a:rPr lang="en"/>
              <a:t> mass as the globe warms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483738"/>
            <a:ext cx="4323300" cy="13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threatens many communities in many ways from the equator to the poles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2464588"/>
            <a:ext cx="4488000" cy="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Quantifying such change become more important now </a:t>
            </a:r>
            <a:r>
              <a:rPr lang="en"/>
              <a:t>than</a:t>
            </a:r>
            <a:r>
              <a:rPr lang="en"/>
              <a:t> ever before</a:t>
            </a:r>
            <a:endParaRPr/>
          </a:p>
        </p:txBody>
      </p:sp>
      <p:pic>
        <p:nvPicPr>
          <p:cNvPr id="68" name="Google Shape;68;p14" title="azsgc_logo_transparent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6301" y="4586775"/>
            <a:ext cx="319471" cy="4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title="NSF_Official_logo_High_Res_1200pp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51" y="4586775"/>
            <a:ext cx="461773" cy="46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title="Arizona_Wildcats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829" y="4634301"/>
            <a:ext cx="396831" cy="3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 title="nic_web300x250ppi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39425" y="4586778"/>
            <a:ext cx="404900" cy="42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21075" y="888150"/>
            <a:ext cx="4238755" cy="264129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5021331" y="3508474"/>
            <a:ext cx="402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Instantaneous closure of the global mean sea-level budget. Chen et. al., 2017</a:t>
            </a:r>
            <a:endParaRPr sz="1000"/>
          </a:p>
        </p:txBody>
      </p:sp>
      <p:sp>
        <p:nvSpPr>
          <p:cNvPr id="74" name="Google Shape;74;p14"/>
          <p:cNvSpPr txBox="1"/>
          <p:nvPr/>
        </p:nvSpPr>
        <p:spPr>
          <a:xfrm>
            <a:off x="311700" y="3283675"/>
            <a:ext cx="4488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 recent study by an international research team, GlaMBIE, estimated sea level contributions as 18 mm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123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696250"/>
            <a:ext cx="3845100" cy="14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Measuring ice mass balance and presenting data collected by the NASA GRACE/-FO missions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311700" y="2153050"/>
            <a:ext cx="37776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Apply these to the glacier regions defined by the Randolph Glacier Inventory (RGI)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311700" y="3712275"/>
            <a:ext cx="8360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Obtain estimates for ice mass balance across the world to submit to the Glacier Mass Balance Intercomparison Exercise (GlaMBIE)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5085150" y="3341138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Global glacier mass changes from 2000 to 2023. The GlaMBIE Team, 2025</a:t>
            </a:r>
            <a:endParaRPr sz="1000"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0072" y="82922"/>
            <a:ext cx="4856975" cy="33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 title="azsgc_logo_transparent_l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6301" y="4586775"/>
            <a:ext cx="319471" cy="4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 title="NSF_Official_logo_High_Res_1200ppi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51" y="4586775"/>
            <a:ext cx="461773" cy="46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 title="Arizona_Wildcats_logo.sv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829" y="4634301"/>
            <a:ext cx="396831" cy="3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 title="nic_web300x250ppi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39425" y="4586778"/>
            <a:ext cx="404900" cy="426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GRACE/-FO?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311700" y="1320588"/>
            <a:ext cx="40767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NASA satellite mission 2002-2017, 2018-present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900" y="493800"/>
            <a:ext cx="43053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311700" y="2231625"/>
            <a:ext cx="3815100" cy="1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Measures the time-variable gravity field of Earth every month </a:t>
            </a:r>
            <a:endParaRPr/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289200" y="3461150"/>
            <a:ext cx="85656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Returns data back in varying forms, most useful here are </a:t>
            </a:r>
            <a:r>
              <a:rPr lang="en"/>
              <a:t>global</a:t>
            </a:r>
            <a:r>
              <a:rPr lang="en"/>
              <a:t> gravity fields, distributed as spherical harmonics</a:t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5097538" y="312243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Credit: NASA/JPL</a:t>
            </a:r>
            <a:endParaRPr sz="1000"/>
          </a:p>
        </p:txBody>
      </p:sp>
      <p:pic>
        <p:nvPicPr>
          <p:cNvPr id="99" name="Google Shape;99;p16" title="azsgc_logo_transparent_l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6301" y="4586775"/>
            <a:ext cx="319471" cy="4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 title="NSF_Official_logo_High_Res_1200ppi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51" y="4586775"/>
            <a:ext cx="461773" cy="46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 title="Arizona_Wildcats_logo.sv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829" y="4634301"/>
            <a:ext cx="396831" cy="3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 title="nic_web300x250ppi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39425" y="4586778"/>
            <a:ext cx="404900" cy="426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311700" y="52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311700" y="674025"/>
            <a:ext cx="4541700" cy="8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Global gravity fields are examined locally in each RGI region</a:t>
            </a:r>
            <a:endParaRPr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4853400" y="2476200"/>
            <a:ext cx="4214400" cy="13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new function basis is generated for that region to represent the gravity locally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4853399" y="3486100"/>
            <a:ext cx="42468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Ice mass balance estimates are produced dependent on both space and time</a:t>
            </a:r>
            <a:endParaRPr/>
          </a:p>
        </p:txBody>
      </p:sp>
      <p:pic>
        <p:nvPicPr>
          <p:cNvPr id="111" name="Google Shape;111;p17" title="AlaskaRegionBounds.jpg"/>
          <p:cNvPicPr preferRelativeResize="0"/>
          <p:nvPr/>
        </p:nvPicPr>
        <p:blipFill rotWithShape="1">
          <a:blip r:embed="rId3">
            <a:alphaModFix/>
          </a:blip>
          <a:srcRect b="13208" l="6789" r="6936" t="10705"/>
          <a:stretch/>
        </p:blipFill>
        <p:spPr>
          <a:xfrm>
            <a:off x="5309138" y="292275"/>
            <a:ext cx="3302926" cy="218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 title="AlaskaSlepFunction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50" y="1532575"/>
            <a:ext cx="4591250" cy="30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 title="azsgc_logo_transparent_l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6301" y="4586775"/>
            <a:ext cx="319471" cy="4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 title="NSF_Official_logo_High_Res_1200ppi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051" y="4586775"/>
            <a:ext cx="461773" cy="46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 title="Arizona_Wildcats_logo.svg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829" y="4634301"/>
            <a:ext cx="396831" cy="3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 title="nic_web300x250ppi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39425" y="4586778"/>
            <a:ext cx="404900" cy="42648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4679300" y="885450"/>
            <a:ext cx="7101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Region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8259000" y="771250"/>
            <a:ext cx="841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Glaciers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7610375" y="950498"/>
            <a:ext cx="663875" cy="204050"/>
          </a:xfrm>
          <a:custGeom>
            <a:rect b="b" l="l" r="r" t="t"/>
            <a:pathLst>
              <a:path extrusionOk="0" h="8162" w="26555">
                <a:moveTo>
                  <a:pt x="26555" y="80"/>
                </a:moveTo>
                <a:cubicBezTo>
                  <a:pt x="24374" y="208"/>
                  <a:pt x="17896" y="-497"/>
                  <a:pt x="13470" y="850"/>
                </a:cubicBezTo>
                <a:cubicBezTo>
                  <a:pt x="9044" y="2197"/>
                  <a:pt x="2245" y="6943"/>
                  <a:pt x="0" y="81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20" name="Google Shape;120;p17"/>
          <p:cNvSpPr/>
          <p:nvPr/>
        </p:nvSpPr>
        <p:spPr>
          <a:xfrm>
            <a:off x="5291675" y="1164175"/>
            <a:ext cx="837025" cy="394450"/>
          </a:xfrm>
          <a:custGeom>
            <a:rect b="b" l="l" r="r" t="t"/>
            <a:pathLst>
              <a:path extrusionOk="0" h="15778" w="33481">
                <a:moveTo>
                  <a:pt x="0" y="0"/>
                </a:moveTo>
                <a:cubicBezTo>
                  <a:pt x="1411" y="1155"/>
                  <a:pt x="3848" y="5067"/>
                  <a:pt x="8466" y="6927"/>
                </a:cubicBezTo>
                <a:cubicBezTo>
                  <a:pt x="13084" y="8787"/>
                  <a:pt x="23540" y="9685"/>
                  <a:pt x="27709" y="11160"/>
                </a:cubicBezTo>
                <a:cubicBezTo>
                  <a:pt x="31878" y="12635"/>
                  <a:pt x="32519" y="15008"/>
                  <a:pt x="33481" y="1577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311700" y="86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Alaska</a:t>
            </a:r>
            <a:endParaRPr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311700" y="586850"/>
            <a:ext cx="8732700" cy="7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an example, Alaska agrees fairly well with results from GlaMBIE (-60 Gt/yr) and others</a:t>
            </a:r>
            <a:endParaRPr/>
          </a:p>
        </p:txBody>
      </p:sp>
      <p:pic>
        <p:nvPicPr>
          <p:cNvPr id="127" name="Google Shape;127;p18" title="AlaskaGeoIceMass02-24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275" y="1378238"/>
            <a:ext cx="4880043" cy="23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title="AlaskaTimeSeries02-24_n3_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825" y="1360825"/>
            <a:ext cx="4222671" cy="23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311700" y="3795375"/>
            <a:ext cx="8520600" cy="7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region is fairly sizeable and has a relatively high mass loss which lowers uncertainty which gives this estimate high confidence</a:t>
            </a:r>
            <a:endParaRPr/>
          </a:p>
        </p:txBody>
      </p:sp>
      <p:pic>
        <p:nvPicPr>
          <p:cNvPr id="130" name="Google Shape;130;p18" title="azsgc_logo_transparent_l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6301" y="4586775"/>
            <a:ext cx="319471" cy="4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 title="NSF_Official_logo_High_Res_1200ppi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051" y="4586775"/>
            <a:ext cx="461773" cy="46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 title="Arizona_Wildcats_logo.svg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829" y="4634301"/>
            <a:ext cx="396831" cy="3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 title="nic_web300x250ppi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39425" y="4586778"/>
            <a:ext cx="404900" cy="426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311700" y="86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Svalbard</a:t>
            </a:r>
            <a:endParaRPr/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311700" y="538750"/>
            <a:ext cx="8520600" cy="7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Svalbard, while small in size, agrees well with other gravimetry groups (Wouters et. al. 2019) but not the best with GlaMBIE</a:t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311700" y="3795375"/>
            <a:ext cx="8520600" cy="7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Although similar to other gravimetric estimates, signal is more noisy because of the region size</a:t>
            </a:r>
            <a:endParaRPr/>
          </a:p>
        </p:txBody>
      </p:sp>
      <p:pic>
        <p:nvPicPr>
          <p:cNvPr id="141" name="Google Shape;141;p19" title="azsgc_logo_transparent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6301" y="4586775"/>
            <a:ext cx="319471" cy="4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 title="NSF_Official_logo_High_Res_1200pp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51" y="4586775"/>
            <a:ext cx="461773" cy="46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 title="Arizona_Wildcats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829" y="4634301"/>
            <a:ext cx="396831" cy="3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 title="nic_web300x250ppi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39425" y="4586778"/>
            <a:ext cx="404900" cy="42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 title="SvalbardGeoIceMass02-24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91525" y="1280500"/>
            <a:ext cx="4146251" cy="25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 title="SvalbardTimeSeries02-24_n3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8527" y="1280500"/>
            <a:ext cx="3683475" cy="25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311700" y="86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Andes</a:t>
            </a:r>
            <a:endParaRPr/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311700" y="538750"/>
            <a:ext cx="5316600" cy="13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Southern Andes are a much more </a:t>
            </a:r>
            <a:r>
              <a:rPr lang="en"/>
              <a:t>difficult</a:t>
            </a:r>
            <a:r>
              <a:rPr lang="en"/>
              <a:t> region to close uncertainty in for a variety of factors</a:t>
            </a:r>
            <a:endParaRPr/>
          </a:p>
        </p:txBody>
      </p:sp>
      <p:pic>
        <p:nvPicPr>
          <p:cNvPr id="153" name="Google Shape;153;p20" title="azsgc_logo_transparent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6301" y="4586775"/>
            <a:ext cx="319471" cy="4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 title="NSF_Official_logo_High_Res_1200pp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51" y="4586775"/>
            <a:ext cx="461773" cy="46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 title="Arizona_Wildcats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829" y="4634301"/>
            <a:ext cx="396831" cy="3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 title="nic_web300x250ppi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39425" y="4586778"/>
            <a:ext cx="404900" cy="42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 title="SouthernAndesGeoIceMass02-24.jpg"/>
          <p:cNvPicPr preferRelativeResize="0"/>
          <p:nvPr/>
        </p:nvPicPr>
        <p:blipFill rotWithShape="1">
          <a:blip r:embed="rId7">
            <a:alphaModFix/>
          </a:blip>
          <a:srcRect b="2893" l="12800" r="0" t="0"/>
          <a:stretch/>
        </p:blipFill>
        <p:spPr>
          <a:xfrm>
            <a:off x="5791975" y="86175"/>
            <a:ext cx="3040325" cy="44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 title="SouthernAndesTimeSeries02-24_n2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0726" y="1665350"/>
            <a:ext cx="5117665" cy="28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311700" y="1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5241200" y="780788"/>
            <a:ext cx="3663900" cy="13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Three of those comprise High Mountain Asia which present unique challenges</a:t>
            </a:r>
            <a:endParaRPr/>
          </a:p>
        </p:txBody>
      </p:sp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5241200" y="1773220"/>
            <a:ext cx="36639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 gathered here vary in uncertainty and confidence</a:t>
            </a:r>
            <a:endParaRPr/>
          </a:p>
        </p:txBody>
      </p:sp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5241200" y="109796"/>
            <a:ext cx="3663900" cy="8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five of the 19 regions remain to be completed</a:t>
            </a:r>
            <a:endParaRPr/>
          </a:p>
        </p:txBody>
      </p:sp>
      <p:pic>
        <p:nvPicPr>
          <p:cNvPr id="167" name="Google Shape;167;p21" title="azsgc_logo_transparent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6301" y="4586775"/>
            <a:ext cx="319471" cy="4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 title="NSF_Official_logo_High_Res_1200pp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51" y="4586775"/>
            <a:ext cx="461773" cy="46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 title="Arizona_Wildcats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829" y="4634301"/>
            <a:ext cx="396831" cy="3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 title="nic_web300x250ppi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39425" y="4586778"/>
            <a:ext cx="404900" cy="4264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1" name="Google Shape;171;p21"/>
          <p:cNvGraphicFramePr/>
          <p:nvPr/>
        </p:nvGraphicFramePr>
        <p:xfrm>
          <a:off x="5187500" y="256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{AD446BC1-5904-48FB-94D9-7AA9443BDE5C}</a:tableStyleId>
              </a:tblPr>
              <a:tblGrid>
                <a:gridCol w="916075"/>
                <a:gridCol w="1050775"/>
                <a:gridCol w="925750"/>
                <a:gridCol w="964200"/>
              </a:tblGrid>
              <a:tr h="37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Region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This Study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Wouters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GlaMBIE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8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Alaska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-52 Gt/yr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-53 Gt/yr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-60 Gt/yr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0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Svalbard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-9 Gt/yr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-7 Gt/yr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-14 Gt/yr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8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Andes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-5 Gt/yr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-30 Gt/yr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-27 Gt/yr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72" name="Google Shape;17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2347" y="857009"/>
            <a:ext cx="4856975" cy="333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1110825" y="4170363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Global glacier mass changes from 2000 to 2023. The GlaMBIE Team, 2025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F30A52D3-3295-4929-940E-1D1204A587B0}"/>
</file>

<file path=customXml/itemProps2.xml><?xml version="1.0" encoding="utf-8"?>
<ds:datastoreItem xmlns:ds="http://schemas.openxmlformats.org/officeDocument/2006/customXml" ds:itemID="{DF70B433-494A-42D3-A066-6BDB17AC436E}"/>
</file>

<file path=customXml/itemProps3.xml><?xml version="1.0" encoding="utf-8"?>
<ds:datastoreItem xmlns:ds="http://schemas.openxmlformats.org/officeDocument/2006/customXml" ds:itemID="{FA2608D9-F3A2-4164-BD1B-2365D91B9BF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